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42" r:id="rId3"/>
    <p:sldId id="443" r:id="rId4"/>
    <p:sldId id="464" r:id="rId5"/>
    <p:sldId id="465" r:id="rId6"/>
    <p:sldId id="434" r:id="rId7"/>
    <p:sldId id="466" r:id="rId8"/>
    <p:sldId id="463" r:id="rId9"/>
    <p:sldId id="476" r:id="rId10"/>
    <p:sldId id="475" r:id="rId11"/>
    <p:sldId id="474" r:id="rId12"/>
    <p:sldId id="469" r:id="rId13"/>
    <p:sldId id="468" r:id="rId14"/>
    <p:sldId id="473" r:id="rId15"/>
    <p:sldId id="472" r:id="rId16"/>
    <p:sldId id="471" r:id="rId17"/>
    <p:sldId id="470" r:id="rId18"/>
    <p:sldId id="467" r:id="rId19"/>
    <p:sldId id="272" r:id="rId20"/>
    <p:sldId id="338" r:id="rId21"/>
    <p:sldId id="30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42" autoAdjust="0"/>
    <p:restoredTop sz="94660"/>
  </p:normalViewPr>
  <p:slideViewPr>
    <p:cSldViewPr snapToGrid="0">
      <p:cViewPr>
        <p:scale>
          <a:sx n="66" d="100"/>
          <a:sy n="66" d="100"/>
        </p:scale>
        <p:origin x="38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806D9-2D94-4813-A554-BD8DE4A30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7AAB7E-E349-4D56-8CA6-67FA86971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18998F-C811-4709-9AA8-B95C0763B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4CCBE-3A4C-4A9D-83E8-B0438F5D4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81230-FD64-400A-9352-F4C27CC27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74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5CCE-BEB0-42B7-ACA8-A1DDCD4D9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BA7562-4C58-4809-8A35-45EE575D03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6C5FD-DB51-46EE-A2F9-D71C1385F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337A-6DFF-46A8-8E3F-33AE4E9E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28309-63E2-4240-BE82-6568E6630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89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43289F-B060-45A5-B0C2-DC3B2A5F00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4EA2AF-6DC6-4FEF-87B5-8D87FD046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72C71-D013-4424-A3C3-00094B518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2A38D-3E82-442B-8959-530FC7DE2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8DAEF-5513-40C4-8C21-D9BC5B7CC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3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2D4B4-F45B-4519-A8D0-4B37DC49B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F57E7-882B-4B70-956E-D7450FFBA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79F5C-3093-4049-B48E-BDCFCB82F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D38AB-7A8D-482E-A960-F1DAA44FB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B8BA37-B62E-49B6-B7B0-5B8752DB2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495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06208-A41B-40D5-8E3F-FC1601CFE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792F-80B4-47C5-9AF6-9C69DB3B0C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2E2EA-4069-4C17-A9DE-3506AB0A3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86C1A-FCC9-403C-A218-5C87E5C18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2FAF8-5EE5-40DF-A11F-D49EE5A92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22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10B34-9C23-47BE-974F-672ECAABE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ADEED-50EC-4BB5-947F-F41C735A52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7713D4-2049-4F68-86BC-F45A8A745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2B6E1-2C84-448F-90BD-F2FA881B1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B7471F-F2AC-409D-A847-33970E750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192476-280F-4588-B11B-F4C54038D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25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1B0EC-45F6-404C-8BEF-0625F558B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B7D80C-DEA7-4AE3-B9CE-7A4D268D73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185DF3-89CD-4423-9C62-0F523E549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E32B7-A4C8-4628-8BC1-27869C58D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CF762-4F65-4091-91BB-DD5FD3521D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942D7E-39B4-463C-8E2D-77D8BAD99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97CE60-4A36-4D37-8939-5E1D6E99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02DBF3-7211-4647-ADE7-860988826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FB26C-C764-4EE9-9531-2DC51E6EA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DB7A74-C87A-4618-A41B-56C54DCC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C38245-E4FE-4B12-8364-FE3F952B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1ADB53-729C-4D8B-A64E-65831B613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9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3641C-6529-4425-AAFF-A935D5764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0E56C-8363-4E7F-B748-A227D972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85EE2-05EB-4461-BC36-2B71F54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8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971A9-E655-4957-8746-5970C085A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9B205-4249-4D5E-ADF3-6FF6C2A3E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0DEE3-B7DB-43B2-A328-F2FBDDB1B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6793F9-8D84-4647-AE6F-3E10B183D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C77B4-EB25-4E5A-9A69-3515DBB7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0B0D45-DC10-4142-BF16-23A9ABB67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47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A4420-D890-4F57-832D-5BF2AAF2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84B1C6-85AB-4C24-9C93-73AC6372AA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1AB4F-3B24-480A-A816-9DB68C5F6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D22273-47CA-4BB6-9D76-4E0E4A370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ECC221-6232-4EF5-A955-17D59D44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C034E0-7BC4-4F3A-826B-89BC2E555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5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40BFBE-06A6-4A56-8BC6-590B4FD20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10B06D-539D-4603-B89C-6CF904C4A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B347C-C20C-490A-99F1-832379C6D6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1C6251-FC27-4F57-8BEA-8B229DFD6F6F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3D4D5-F30B-4FAD-A23D-D1547581E2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3417-FD60-4F06-8D31-DDE84DBEA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16257-8AEE-465A-9AF0-0540DC64BB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28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2BF07-3C06-41DA-8FE2-38C4C2D3A5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Planet validation data and sensitivity analysis of timeseries method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22D555-1588-49B7-8699-6C2E2E89EA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May 10, 2019</a:t>
            </a:r>
          </a:p>
        </p:txBody>
      </p:sp>
    </p:spTree>
    <p:extLst>
      <p:ext uri="{BB962C8B-B14F-4D97-AF65-F5344CB8AC3E}">
        <p14:creationId xmlns:p14="http://schemas.microsoft.com/office/powerpoint/2010/main" val="2115271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5140496" y="382053"/>
            <a:ext cx="20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harvest_1.25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2E0CC-A350-4F87-9CE7-92776AE4EC1D}"/>
              </a:ext>
            </a:extLst>
          </p:cNvPr>
          <p:cNvSpPr/>
          <p:nvPr/>
        </p:nvSpPr>
        <p:spPr>
          <a:xfrm>
            <a:off x="2104273" y="2282230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Same as default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CE905-9BD0-4742-BD5C-4D8C81584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00" t="32067" r="59082" b="18818"/>
          <a:stretch/>
        </p:blipFill>
        <p:spPr>
          <a:xfrm>
            <a:off x="1324865" y="3541941"/>
            <a:ext cx="3229337" cy="2669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6E85DA-84A9-42FC-92BE-C0921E37E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18" t="42194" r="62646" b="17131"/>
          <a:stretch/>
        </p:blipFill>
        <p:spPr>
          <a:xfrm>
            <a:off x="5182782" y="3541941"/>
            <a:ext cx="2308714" cy="2789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DA0D5F-EE16-4E7D-B6E3-0D3E1DF76A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24" t="46076" r="62646" b="30302"/>
          <a:stretch/>
        </p:blipFill>
        <p:spPr>
          <a:xfrm>
            <a:off x="8439631" y="3541941"/>
            <a:ext cx="3641295" cy="231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767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5140496" y="382053"/>
            <a:ext cx="2019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harvest_0.75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2E0CC-A350-4F87-9CE7-92776AE4EC1D}"/>
              </a:ext>
            </a:extLst>
          </p:cNvPr>
          <p:cNvSpPr/>
          <p:nvPr/>
        </p:nvSpPr>
        <p:spPr>
          <a:xfrm>
            <a:off x="2104273" y="2282230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Same as default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EF1E41-20DF-4165-B4F7-2208AA9B06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45" t="55783" r="50000" b="20338"/>
          <a:stretch/>
        </p:blipFill>
        <p:spPr>
          <a:xfrm>
            <a:off x="8654820" y="3787995"/>
            <a:ext cx="3426106" cy="22067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EDC083-9C0B-4133-8B96-7A7406658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16" t="48607" r="61551" b="10774"/>
          <a:stretch/>
        </p:blipFill>
        <p:spPr>
          <a:xfrm>
            <a:off x="5488119" y="3498521"/>
            <a:ext cx="2210765" cy="27856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727EFD-C74B-4099-8D22-EEA817E5D9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57" t="38663" r="57089" b="12589"/>
          <a:stretch/>
        </p:blipFill>
        <p:spPr>
          <a:xfrm>
            <a:off x="1457535" y="3498521"/>
            <a:ext cx="3565004" cy="287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689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5140496" y="382053"/>
            <a:ext cx="1901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harvest_0.5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2E0CC-A350-4F87-9CE7-92776AE4EC1D}"/>
              </a:ext>
            </a:extLst>
          </p:cNvPr>
          <p:cNvSpPr/>
          <p:nvPr/>
        </p:nvSpPr>
        <p:spPr>
          <a:xfrm>
            <a:off x="2104273" y="2282230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Same as default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AD6EDA8-18AB-41B8-9D28-B33ECFB71C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91" t="41013" r="52627" b="8523"/>
          <a:stretch/>
        </p:blipFill>
        <p:spPr>
          <a:xfrm>
            <a:off x="1504709" y="3657128"/>
            <a:ext cx="2928395" cy="243897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B47953-3B18-4B53-A52A-F6A111030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04" t="41688" r="49280" b="17806"/>
          <a:stretch/>
        </p:blipFill>
        <p:spPr>
          <a:xfrm>
            <a:off x="5590571" y="3487650"/>
            <a:ext cx="2306257" cy="27779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D5AC703-4692-4221-9EF0-72993E92FD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241" t="56058" r="50000" b="19832"/>
          <a:stretch/>
        </p:blipFill>
        <p:spPr>
          <a:xfrm>
            <a:off x="8679989" y="3768469"/>
            <a:ext cx="3079889" cy="20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25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4986320" y="382053"/>
            <a:ext cx="198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Cutoff_mar1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6E7AC41-114E-473A-9144-3F4A678F28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41" t="50000" r="64873" b="26413"/>
          <a:stretch/>
        </p:blipFill>
        <p:spPr>
          <a:xfrm>
            <a:off x="8570239" y="1369090"/>
            <a:ext cx="3189639" cy="20261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A710B9-B1E8-41E5-A7E8-F7F67374A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5" t="49508" r="63924" b="27257"/>
          <a:stretch/>
        </p:blipFill>
        <p:spPr>
          <a:xfrm>
            <a:off x="8570239" y="3884498"/>
            <a:ext cx="3189639" cy="19009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C114C3-EF9E-41AC-89B1-7347BC69D2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83" t="41856" r="63735" b="17131"/>
          <a:stretch/>
        </p:blipFill>
        <p:spPr>
          <a:xfrm>
            <a:off x="5306557" y="1151672"/>
            <a:ext cx="2326511" cy="28126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2B0ED8D-DBF5-4673-AF59-DAD72DCA76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67" t="43039" r="61551" b="15949"/>
          <a:stretch/>
        </p:blipFill>
        <p:spPr>
          <a:xfrm>
            <a:off x="5173883" y="4132162"/>
            <a:ext cx="2326511" cy="28126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DC0812-0B9A-4E6D-B29F-EEAD41AC0E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957" t="33278" r="56742" b="14093"/>
          <a:stretch/>
        </p:blipFill>
        <p:spPr>
          <a:xfrm>
            <a:off x="1564467" y="1151672"/>
            <a:ext cx="3053832" cy="263566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B5CBC16-365B-4E19-BDD8-6A74432A117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136" t="33278" r="56742" b="15640"/>
          <a:stretch/>
        </p:blipFill>
        <p:spPr>
          <a:xfrm>
            <a:off x="1564467" y="4132162"/>
            <a:ext cx="3070164" cy="25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52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5140496" y="382053"/>
            <a:ext cx="15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Plant_1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BBF54F-6DD8-4FCF-B797-F285BA8BD9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8" t="34937" r="48639" b="15780"/>
          <a:stretch/>
        </p:blipFill>
        <p:spPr>
          <a:xfrm>
            <a:off x="1693690" y="1260573"/>
            <a:ext cx="2796488" cy="23264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5F2E0CC-A350-4F87-9CE7-92776AE4EC1D}"/>
              </a:ext>
            </a:extLst>
          </p:cNvPr>
          <p:cNvSpPr/>
          <p:nvPr/>
        </p:nvSpPr>
        <p:spPr>
          <a:xfrm>
            <a:off x="2256673" y="4509016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Same as default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75C334-B114-46CD-B1F8-956C01CAC9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61" t="38663" r="51487" b="21014"/>
          <a:stretch/>
        </p:blipFill>
        <p:spPr>
          <a:xfrm>
            <a:off x="5395522" y="1084201"/>
            <a:ext cx="2395959" cy="276539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240B23-36C0-4BFC-80BD-219E00EFBA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33" t="50000" r="52798" b="25401"/>
          <a:stretch/>
        </p:blipFill>
        <p:spPr>
          <a:xfrm>
            <a:off x="8579734" y="1084201"/>
            <a:ext cx="3326548" cy="21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801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5140496" y="382053"/>
            <a:ext cx="1801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Plant_1.25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2E0CC-A350-4F87-9CE7-92776AE4EC1D}"/>
              </a:ext>
            </a:extLst>
          </p:cNvPr>
          <p:cNvSpPr/>
          <p:nvPr/>
        </p:nvSpPr>
        <p:spPr>
          <a:xfrm>
            <a:off x="2256673" y="4509016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Same as default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EF277E-8F31-4C79-93DE-63CEB3EC3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" t="55865" r="75696" b="17806"/>
          <a:stretch/>
        </p:blipFill>
        <p:spPr>
          <a:xfrm>
            <a:off x="8426370" y="1120721"/>
            <a:ext cx="3438345" cy="2373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BE5054-65E7-4346-AE9E-5901C336A0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91" t="46413" r="55475" b="13755"/>
          <a:stretch/>
        </p:blipFill>
        <p:spPr>
          <a:xfrm>
            <a:off x="5332555" y="1108173"/>
            <a:ext cx="2521893" cy="32224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555878-9795-4474-883A-90D180A7EE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64" t="37469" r="51107" b="12743"/>
          <a:stretch/>
        </p:blipFill>
        <p:spPr>
          <a:xfrm>
            <a:off x="1653184" y="1108173"/>
            <a:ext cx="3107449" cy="261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41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5140496" y="382053"/>
            <a:ext cx="1801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Plant_1.75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2E0CC-A350-4F87-9CE7-92776AE4EC1D}"/>
              </a:ext>
            </a:extLst>
          </p:cNvPr>
          <p:cNvSpPr/>
          <p:nvPr/>
        </p:nvSpPr>
        <p:spPr>
          <a:xfrm>
            <a:off x="2256673" y="4509016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Same as default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EE942D0-3BC3-4419-9507-3D08A177BD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60" t="38664" r="51677" b="10774"/>
          <a:stretch/>
        </p:blipFill>
        <p:spPr>
          <a:xfrm>
            <a:off x="1390090" y="1238770"/>
            <a:ext cx="3403915" cy="28255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85EC03-8053-4969-A3CF-8D726D01D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43" t="45739" r="56044" b="14767"/>
          <a:stretch/>
        </p:blipFill>
        <p:spPr>
          <a:xfrm>
            <a:off x="5464970" y="1151672"/>
            <a:ext cx="2257064" cy="27084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9FA0237-5B63-46B3-8C00-7C2B9B484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405" t="51646" r="56234" b="23375"/>
          <a:stretch/>
        </p:blipFill>
        <p:spPr>
          <a:xfrm>
            <a:off x="8446043" y="1151672"/>
            <a:ext cx="3462154" cy="227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3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5140496" y="382053"/>
            <a:ext cx="1509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Plant_2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2E0CC-A350-4F87-9CE7-92776AE4EC1D}"/>
              </a:ext>
            </a:extLst>
          </p:cNvPr>
          <p:cNvSpPr/>
          <p:nvPr/>
        </p:nvSpPr>
        <p:spPr>
          <a:xfrm>
            <a:off x="2256673" y="4509016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Same as default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D96CFA-27FB-495A-8CA7-11AC7E172B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59" t="51308" r="48355" b="23882"/>
          <a:stretch/>
        </p:blipFill>
        <p:spPr>
          <a:xfrm>
            <a:off x="8264322" y="1218231"/>
            <a:ext cx="3495556" cy="23356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4E7D34-3D81-4D0E-A1B6-7960A8B34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82" t="44613" r="49280" b="13587"/>
          <a:stretch/>
        </p:blipFill>
        <p:spPr>
          <a:xfrm>
            <a:off x="5428525" y="1218231"/>
            <a:ext cx="2245490" cy="31733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1EB571E-EC4C-4803-A6B8-73AE522F59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80" t="40337" r="43607" b="10774"/>
          <a:stretch/>
        </p:blipFill>
        <p:spPr>
          <a:xfrm>
            <a:off x="1381654" y="1108173"/>
            <a:ext cx="3420559" cy="280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0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5116900" y="382053"/>
            <a:ext cx="146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default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DB90A1-F5BE-458D-A265-AF453BA834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23" t="41350" r="42374" b="8186"/>
          <a:stretch/>
        </p:blipFill>
        <p:spPr>
          <a:xfrm>
            <a:off x="1586859" y="1319073"/>
            <a:ext cx="2637156" cy="2234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FBE9E4-87CD-45A8-877A-E459CAA686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25" t="41856" r="39430" b="8692"/>
          <a:stretch/>
        </p:blipFill>
        <p:spPr>
          <a:xfrm>
            <a:off x="1586859" y="3843236"/>
            <a:ext cx="2705350" cy="22300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426992-F538-4487-A53E-EB7FF93BD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823" t="51814" r="41301" b="11029"/>
          <a:stretch/>
        </p:blipFill>
        <p:spPr>
          <a:xfrm>
            <a:off x="5489292" y="1125726"/>
            <a:ext cx="2179480" cy="25481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F70656-BA5A-4FEE-807B-54FA73C2BB6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0823" t="48776" r="41301" b="11442"/>
          <a:stretch/>
        </p:blipFill>
        <p:spPr>
          <a:xfrm>
            <a:off x="5489292" y="3822020"/>
            <a:ext cx="2179480" cy="27282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5DBEDB-7F50-4A0B-A98D-725DAF03F8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95" t="53571" r="41301" b="20338"/>
          <a:stretch/>
        </p:blipFill>
        <p:spPr>
          <a:xfrm>
            <a:off x="8623140" y="1125726"/>
            <a:ext cx="3312030" cy="230327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42D5FD1-8F04-420F-B3CC-0D287D2338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15" t="53571" r="41803" b="21519"/>
          <a:stretch/>
        </p:blipFill>
        <p:spPr>
          <a:xfrm>
            <a:off x="8623140" y="3741076"/>
            <a:ext cx="3448869" cy="23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18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09566" y="2534967"/>
            <a:ext cx="772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277600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DE0CEB-A3BE-49B8-8F79-E0F359E7EE87}"/>
              </a:ext>
            </a:extLst>
          </p:cNvPr>
          <p:cNvSpPr txBox="1"/>
          <p:nvPr/>
        </p:nvSpPr>
        <p:spPr>
          <a:xfrm>
            <a:off x="4866304" y="2602961"/>
            <a:ext cx="205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Planet imagery</a:t>
            </a:r>
          </a:p>
        </p:txBody>
      </p:sp>
    </p:spTree>
    <p:extLst>
      <p:ext uri="{BB962C8B-B14F-4D97-AF65-F5344CB8AC3E}">
        <p14:creationId xmlns:p14="http://schemas.microsoft.com/office/powerpoint/2010/main" val="817130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397B5A-FBCE-45BC-957C-3E5A5FFFFFAB}"/>
              </a:ext>
            </a:extLst>
          </p:cNvPr>
          <p:cNvSpPr txBox="1"/>
          <p:nvPr/>
        </p:nvSpPr>
        <p:spPr>
          <a:xfrm>
            <a:off x="191588" y="137274"/>
            <a:ext cx="1180882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Crop timing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For natural vs </a:t>
            </a:r>
            <a:r>
              <a:rPr lang="en-US" sz="1400" dirty="0" err="1"/>
              <a:t>agri</a:t>
            </a:r>
            <a:r>
              <a:rPr lang="en-US" sz="1400" dirty="0"/>
              <a:t> accuracy, try masking edges and masking by crop cycle and peak EVI target only </a:t>
            </a:r>
            <a:r>
              <a:rPr lang="en-US" sz="1400" dirty="0" err="1"/>
              <a:t>agri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Look at the dates corresponding to the low error fields and see if they represent the full range of crop dates represented by all the fields, because there might be a bias towards fields that were planted at a time when there weren’t clouds. This bias would also be solved if there are many locations of validation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QA/QC for the small peak before the larger peak (base threshold off places we know are DC and what the peak height is),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Robustness checking of timeseries analysis: how would plant, harvest results be different if (1) smooth EVI timeseries more or less; (2) smooth the 1</a:t>
            </a:r>
            <a:r>
              <a:rPr lang="en-US" sz="1400" baseline="30000" dirty="0">
                <a:solidFill>
                  <a:srgbClr val="FF0000"/>
                </a:solidFill>
              </a:rPr>
              <a:t>st</a:t>
            </a:r>
            <a:r>
              <a:rPr lang="en-US" sz="1400" dirty="0">
                <a:solidFill>
                  <a:srgbClr val="FF0000"/>
                </a:solidFill>
              </a:rPr>
              <a:t> derivative more or less; (3) pick another cutoff date for first vs second peak? Choose the best combo based on Planet validation data; if no clear winner, report all versions.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Attach error distributions to crop timing estimates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At pixel and field/aggregated scale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Based on width of validation range and ‘range error’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Do all pixels/cells have the same error?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400" dirty="0"/>
              <a:t>Separate errors for p1, (h1 + p2), and h2 (due to likelihood of clouds impacting TS analysis)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C590E7-A6E8-4A04-B777-AE7C085B83D4}"/>
              </a:ext>
            </a:extLst>
          </p:cNvPr>
          <p:cNvSpPr txBox="1"/>
          <p:nvPr/>
        </p:nvSpPr>
        <p:spPr>
          <a:xfrm>
            <a:off x="96390" y="3892442"/>
            <a:ext cx="1148557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NEXT Planet image downloads: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For poly6 to 15 (based on soy_pts_agsat1), only download for 2016-2017. these are in MT – try to go for about 30 to 40 fields in different locations instead of 80 fields in a single location because of potential bias due to cloudy days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695520-25DB-442D-8A66-D49AEF2BA74F}"/>
              </a:ext>
            </a:extLst>
          </p:cNvPr>
          <p:cNvSpPr/>
          <p:nvPr/>
        </p:nvSpPr>
        <p:spPr>
          <a:xfrm>
            <a:off x="96390" y="5050502"/>
            <a:ext cx="742178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Colab</a:t>
            </a:r>
            <a:r>
              <a:rPr lang="en-US" dirty="0"/>
              <a:t>: best way to use Python API with GEE (</a:t>
            </a:r>
            <a:r>
              <a:rPr lang="en-US" dirty="0" err="1"/>
              <a:t>ipython</a:t>
            </a:r>
            <a:r>
              <a:rPr lang="en-US" dirty="0"/>
              <a:t> notebook server)</a:t>
            </a:r>
          </a:p>
          <a:p>
            <a:r>
              <a:rPr lang="en-US" sz="1400" dirty="0"/>
              <a:t>Do pip install </a:t>
            </a:r>
            <a:r>
              <a:rPr lang="en-US" sz="1400" dirty="0" err="1"/>
              <a:t>earthengine-api</a:t>
            </a:r>
            <a:r>
              <a:rPr lang="en-US" sz="1400" dirty="0"/>
              <a:t> in </a:t>
            </a:r>
            <a:r>
              <a:rPr lang="en-US" sz="1400" dirty="0" err="1"/>
              <a:t>colab</a:t>
            </a:r>
            <a:r>
              <a:rPr lang="en-US" sz="1400" dirty="0"/>
              <a:t> to get virtual machine</a:t>
            </a:r>
          </a:p>
          <a:p>
            <a:r>
              <a:rPr lang="en-US" sz="1400" dirty="0"/>
              <a:t>Import </a:t>
            </a:r>
            <a:r>
              <a:rPr lang="en-US" sz="1400" dirty="0" err="1"/>
              <a:t>ee</a:t>
            </a:r>
            <a:endParaRPr lang="en-US" sz="1400" dirty="0"/>
          </a:p>
          <a:p>
            <a:r>
              <a:rPr lang="en-US" sz="1400" dirty="0" err="1"/>
              <a:t>ee.Initialize</a:t>
            </a:r>
            <a:r>
              <a:rPr lang="en-US" sz="1400" dirty="0"/>
              <a:t>()</a:t>
            </a:r>
          </a:p>
          <a:p>
            <a:r>
              <a:rPr lang="en-US" sz="1400" dirty="0" err="1"/>
              <a:t>ee.batch.Task.list</a:t>
            </a:r>
            <a:r>
              <a:rPr lang="en-US" sz="1400" dirty="0"/>
              <a:t>() – proves can use earth engine</a:t>
            </a:r>
          </a:p>
          <a:p>
            <a:r>
              <a:rPr lang="en-US" sz="1400" dirty="0"/>
              <a:t>Docs: </a:t>
            </a:r>
            <a:r>
              <a:rPr lang="en-US" sz="1400" dirty="0" err="1"/>
              <a:t>github</a:t>
            </a:r>
            <a:r>
              <a:rPr lang="en-US" sz="1400" dirty="0"/>
              <a:t>/</a:t>
            </a:r>
            <a:r>
              <a:rPr lang="en-US" sz="1400" dirty="0" err="1"/>
              <a:t>earthengine-api</a:t>
            </a:r>
            <a:r>
              <a:rPr lang="en-US" sz="1400" dirty="0"/>
              <a:t> -&gt; python -&gt; examples -&gt; </a:t>
            </a:r>
            <a:r>
              <a:rPr lang="en-US" sz="1400" dirty="0" err="1"/>
              <a:t>ipynb</a:t>
            </a:r>
            <a:r>
              <a:rPr lang="en-US" sz="1400" dirty="0"/>
              <a:t> -&gt; example stuff</a:t>
            </a:r>
          </a:p>
        </p:txBody>
      </p:sp>
    </p:spTree>
    <p:extLst>
      <p:ext uri="{BB962C8B-B14F-4D97-AF65-F5344CB8AC3E}">
        <p14:creationId xmlns:p14="http://schemas.microsoft.com/office/powerpoint/2010/main" val="415822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6514FE-05D5-435E-B0BF-C84C79575C79}"/>
              </a:ext>
            </a:extLst>
          </p:cNvPr>
          <p:cNvSpPr txBox="1"/>
          <p:nvPr/>
        </p:nvSpPr>
        <p:spPr>
          <a:xfrm>
            <a:off x="191588" y="-26125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Planet imagery workflow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D42F38-ECEC-4C3C-AAAD-6DFFE1F849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794849"/>
              </p:ext>
            </p:extLst>
          </p:nvPr>
        </p:nvGraphicFramePr>
        <p:xfrm>
          <a:off x="0" y="1457960"/>
          <a:ext cx="12192000" cy="677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204355010"/>
                    </a:ext>
                  </a:extLst>
                </a:gridCol>
                <a:gridCol w="8007532">
                  <a:extLst>
                    <a:ext uri="{9D8B030D-6E8A-4147-A177-3AD203B41FA5}">
                      <a16:colId xmlns:a16="http://schemas.microsoft.com/office/drawing/2014/main" val="4028382727"/>
                    </a:ext>
                  </a:extLst>
                </a:gridCol>
                <a:gridCol w="3466011">
                  <a:extLst>
                    <a:ext uri="{9D8B030D-6E8A-4147-A177-3AD203B41FA5}">
                      <a16:colId xmlns:a16="http://schemas.microsoft.com/office/drawing/2014/main" val="930503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Step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 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Script/web site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221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Find locations, years where Planet images are needed. Keep info on </a:t>
                      </a:r>
                      <a:r>
                        <a:rPr lang="en-US" sz="1400" dirty="0" err="1"/>
                        <a:t>shp</a:t>
                      </a:r>
                      <a:r>
                        <a:rPr lang="en-US" sz="1400" dirty="0"/>
                        <a:t> name, image name(s), and dates downloaded in </a:t>
                      </a:r>
                      <a:r>
                        <a:rPr lang="en-US" sz="1400" dirty="0" err="1"/>
                        <a:t>Image_Lookup</a:t>
                      </a:r>
                      <a:r>
                        <a:rPr lang="en-US" sz="1400" dirty="0"/>
                        <a:t> file in Google Drive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Image Selection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521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Download cloud free, high temporal resolution Planet images (may need to pare down on locations, years)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Planet web site. Keep downloaded images in desktop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5918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Upload images as GEE assets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 desktop, keep tabs on asset id, polygon name, etc.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9312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Delineate individual fields, natural veg,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, urban (houses) and center pivot in Planet imagery, and export as asset into the folder Planet Validation Data. The difference between fields and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is that the fields contain individual (</a:t>
                      </a:r>
                      <a:r>
                        <a:rPr lang="en-US" sz="1400" dirty="0" err="1"/>
                        <a:t>usu</a:t>
                      </a:r>
                      <a:r>
                        <a:rPr lang="en-US" sz="1400" dirty="0"/>
                        <a:t> square) fields for timing observation purposes, whereas the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contains lumped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for land classification (natural vs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) purposes. Assets are exported as ‘raw_agri_fc_poly1_year’, etc. need to turn delineated geometries into feature collections in order to export.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</a:t>
                      </a:r>
                      <a:r>
                        <a:rPr lang="en-US" sz="1400" dirty="0" err="1"/>
                        <a:t>LandCover</a:t>
                      </a:r>
                      <a:r>
                        <a:rPr lang="en-US" sz="1400" dirty="0"/>
                        <a:t>/Planet manual Field Delineation or Planet OBIA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20438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First import the Planet images and make custom visualizations for each, and map eac</a:t>
                      </a:r>
                      <a:r>
                        <a:rPr lang="en-US" sz="1400" baseline="0" dirty="0"/>
                        <a:t>h with its own custom vis. </a:t>
                      </a:r>
                      <a:r>
                        <a:rPr lang="en-US" sz="1400" dirty="0"/>
                        <a:t>Step through fields in CAR poly and record observed crop timing, export observations as feature collection to asset. Assets are exported as ‘</a:t>
                      </a:r>
                      <a:r>
                        <a:rPr lang="en-US" sz="1400" dirty="0" err="1"/>
                        <a:t>timing_obs_for_polyName_in_year_part</a:t>
                      </a:r>
                      <a:r>
                        <a:rPr lang="en-US" sz="1400" dirty="0"/>
                        <a:t>#’. Make sure to change the ‘part#’ BEFORE entering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!</a:t>
                      </a:r>
                    </a:p>
                    <a:p>
                      <a:r>
                        <a:rPr lang="en-US" sz="1400" dirty="0"/>
                        <a:t>0 for SC, 1 for DC, 3 for TC or DC + failed first crop (2 is other 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in Jake’s classification)</a:t>
                      </a:r>
                    </a:p>
                    <a:p>
                      <a:r>
                        <a:rPr lang="en-US" sz="1400" dirty="0"/>
                        <a:t>Remember to save the custom visualizations for the images in that polygon in Common Assets script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Create Validation Data 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197189"/>
                  </a:ext>
                </a:extLst>
              </a:tr>
              <a:tr h="348399">
                <a:tc>
                  <a:txBody>
                    <a:bodyPr/>
                    <a:lstStyle/>
                    <a:p>
                      <a:r>
                        <a:rPr lang="en-US" sz="14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(for poly1, poly3,</a:t>
                      </a:r>
                      <a:r>
                        <a:rPr lang="en-US" sz="1400" baseline="0" dirty="0"/>
                        <a:t> and poly5), go back to the timing validation data exported from Planet Create Validation Data v2 and add ‘confidence level’ for my crop timing and crop intensity validation dataset; use MODIS TS to help replace previous crop intensity classification. For confidence labels, use -1 for no data (i.e. no second crop); 0 for no confidence; 1 for confident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Add QA</a:t>
                      </a:r>
                      <a:r>
                        <a:rPr lang="en-US" sz="1400" baseline="0" dirty="0"/>
                        <a:t> for Validation Data</a:t>
                      </a: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Import timing and land cover feature collections. May need to combine timing feature collections into a single fc. Turn feature collection of observations into validation image (might need to first merge multiple </a:t>
                      </a:r>
                      <a:r>
                        <a:rPr lang="en-US" sz="1400" dirty="0" err="1"/>
                        <a:t>obs</a:t>
                      </a:r>
                      <a:r>
                        <a:rPr lang="en-US" sz="1400" dirty="0"/>
                        <a:t> fcs into a single one), use to do validation. The following are turned into dictionaries of images (or simply images): the observed plant/harvest times; the observed cropping intensity; the observed land cover (</a:t>
                      </a:r>
                      <a:r>
                        <a:rPr lang="en-US" sz="1400" dirty="0" err="1"/>
                        <a:t>agri</a:t>
                      </a:r>
                      <a:r>
                        <a:rPr lang="en-US" sz="1400" dirty="0"/>
                        <a:t> - 10, center pivot - 20, natural - 30, urban – 40). Use images to do validation of timing and land cover maps.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GEE: Planet Do 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3094096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064BD63-7B13-431B-98DA-EB15AE0E14DF}"/>
              </a:ext>
            </a:extLst>
          </p:cNvPr>
          <p:cNvSpPr/>
          <p:nvPr/>
        </p:nvSpPr>
        <p:spPr>
          <a:xfrm>
            <a:off x="3060361" y="0"/>
            <a:ext cx="63287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/>
              <a:t>Uploading planet images as GEE asset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Properties of each image in </a:t>
            </a:r>
            <a:r>
              <a:rPr lang="en-US" sz="1000" dirty="0" err="1"/>
              <a:t>PlanetLabs</a:t>
            </a:r>
            <a:r>
              <a:rPr lang="en-US" sz="1000" dirty="0"/>
              <a:t> folder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000" dirty="0"/>
              <a:t>Year, Month, Day, Satellite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/>
              <a:t>PS_analytic_4band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RE_ortho_analytic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PS_ortho_analytic</a:t>
            </a:r>
            <a:endParaRPr lang="en-US" sz="10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00" dirty="0" err="1"/>
              <a:t>PS_scene_analytic</a:t>
            </a:r>
            <a:endParaRPr lang="en-US" sz="1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Asset name is same as the description used in downloading from Planet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dirty="0"/>
              <a:t>Lookup table in desktop has Planet order number and description and GEE asset name</a:t>
            </a:r>
          </a:p>
        </p:txBody>
      </p:sp>
    </p:spTree>
    <p:extLst>
      <p:ext uri="{BB962C8B-B14F-4D97-AF65-F5344CB8AC3E}">
        <p14:creationId xmlns:p14="http://schemas.microsoft.com/office/powerpoint/2010/main" val="1647694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387994-888C-4927-8582-674DF1818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54" t="39852" r="29250" b="15704"/>
          <a:stretch/>
        </p:blipFill>
        <p:spPr>
          <a:xfrm>
            <a:off x="3173670" y="2549356"/>
            <a:ext cx="6082957" cy="34565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8671E94-54D2-4431-AFBD-A1307F30F6B8}"/>
              </a:ext>
            </a:extLst>
          </p:cNvPr>
          <p:cNvSpPr/>
          <p:nvPr/>
        </p:nvSpPr>
        <p:spPr>
          <a:xfrm>
            <a:off x="96982" y="0"/>
            <a:ext cx="119980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New MT location to download Planet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/>
              <a:t>The locations of these polys are based on </a:t>
            </a:r>
            <a:r>
              <a:rPr lang="en-US" dirty="0" err="1"/>
              <a:t>on</a:t>
            </a:r>
            <a:r>
              <a:rPr lang="en-US" dirty="0"/>
              <a:t> soy_pts_agsat1, so only download for 2016-2017. Try to go for about 30 to 40 fields in different locations instead of 80 fields in a single location because of potential bias due to cloudy days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MT, look at a place with SC (based on </a:t>
            </a:r>
            <a:r>
              <a:rPr lang="en-US" dirty="0" err="1"/>
              <a:t>agsat</a:t>
            </a:r>
            <a:r>
              <a:rPr lang="en-US" dirty="0"/>
              <a:t> training) and download for a place with known SC – useful for seeing accuracy of classifying SC</a:t>
            </a:r>
          </a:p>
          <a:p>
            <a:pPr marL="285750" indent="-285750">
              <a:buFontTx/>
              <a:buChar char="-"/>
            </a:pPr>
            <a:r>
              <a:rPr lang="en-US" dirty="0"/>
              <a:t>Download all of these in for 2016- 2017</a:t>
            </a:r>
          </a:p>
          <a:p>
            <a:pPr marL="285750" indent="-285750">
              <a:buFontTx/>
              <a:buChar char="-"/>
            </a:pPr>
            <a:r>
              <a:rPr lang="en-US" dirty="0"/>
              <a:t>Order of priority: poly 11 (has SC), poly 12, poly 14, poly 13, poly 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7CA38B-3FAE-476D-B983-A185E98E8052}"/>
              </a:ext>
            </a:extLst>
          </p:cNvPr>
          <p:cNvSpPr/>
          <p:nvPr/>
        </p:nvSpPr>
        <p:spPr>
          <a:xfrm>
            <a:off x="4374342" y="3637280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E2F838-83CF-4118-9618-59146478B8BE}"/>
              </a:ext>
            </a:extLst>
          </p:cNvPr>
          <p:cNvSpPr/>
          <p:nvPr/>
        </p:nvSpPr>
        <p:spPr>
          <a:xfrm>
            <a:off x="3099262" y="4036497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4C8D37-93D3-49AB-B25C-6C16972D0338}"/>
              </a:ext>
            </a:extLst>
          </p:cNvPr>
          <p:cNvSpPr/>
          <p:nvPr/>
        </p:nvSpPr>
        <p:spPr>
          <a:xfrm>
            <a:off x="7577051" y="5062657"/>
            <a:ext cx="9444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11 (has SC)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EEE8A-F442-4C27-A58F-1AFCDCB0AC3C}"/>
              </a:ext>
            </a:extLst>
          </p:cNvPr>
          <p:cNvSpPr/>
          <p:nvPr/>
        </p:nvSpPr>
        <p:spPr>
          <a:xfrm>
            <a:off x="8598481" y="4252834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275CA3-67AD-49A5-B851-14D12AC8DAE4}"/>
              </a:ext>
            </a:extLst>
          </p:cNvPr>
          <p:cNvSpPr/>
          <p:nvPr/>
        </p:nvSpPr>
        <p:spPr>
          <a:xfrm>
            <a:off x="6126480" y="2858551"/>
            <a:ext cx="74629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83A90B-1218-4FE1-BDEF-47290746EA3B}"/>
              </a:ext>
            </a:extLst>
          </p:cNvPr>
          <p:cNvSpPr/>
          <p:nvPr/>
        </p:nvSpPr>
        <p:spPr>
          <a:xfrm>
            <a:off x="5603904" y="3781008"/>
            <a:ext cx="944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Poly 15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7B228E-357D-4F53-9E2B-FE9947C615ED}"/>
              </a:ext>
            </a:extLst>
          </p:cNvPr>
          <p:cNvSpPr/>
          <p:nvPr/>
        </p:nvSpPr>
        <p:spPr>
          <a:xfrm>
            <a:off x="96982" y="6050898"/>
            <a:ext cx="4794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Poly11 was ordered and downloaded on April 4.</a:t>
            </a:r>
          </a:p>
          <a:p>
            <a:r>
              <a:rPr lang="en-US" b="1" dirty="0"/>
              <a:t>Poly12 was ordered and downloaded on May 7.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50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39177-098E-4282-889E-C3E0A25437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85" t="43716" r="32408" b="21138"/>
          <a:stretch/>
        </p:blipFill>
        <p:spPr>
          <a:xfrm>
            <a:off x="248433" y="930304"/>
            <a:ext cx="2829303" cy="24103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175567A-7D69-44F3-8762-9FAC68329CD8}"/>
              </a:ext>
            </a:extLst>
          </p:cNvPr>
          <p:cNvSpPr/>
          <p:nvPr/>
        </p:nvSpPr>
        <p:spPr>
          <a:xfrm>
            <a:off x="0" y="0"/>
            <a:ext cx="1785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 validation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9D16E1-26F7-4283-A8E0-FD219C7322F6}"/>
              </a:ext>
            </a:extLst>
          </p:cNvPr>
          <p:cNvSpPr/>
          <p:nvPr/>
        </p:nvSpPr>
        <p:spPr>
          <a:xfrm>
            <a:off x="743415" y="560972"/>
            <a:ext cx="1307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Plant1 error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49A498-010C-4FE4-94EE-89A656B2D2CC}"/>
              </a:ext>
            </a:extLst>
          </p:cNvPr>
          <p:cNvSpPr/>
          <p:nvPr/>
        </p:nvSpPr>
        <p:spPr>
          <a:xfrm>
            <a:off x="9663551" y="6550223"/>
            <a:ext cx="2528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Planet Do Validation v2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74A2F-9EFB-458E-960C-2698A858D7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49" t="27967" r="14299" b="33984"/>
          <a:stretch/>
        </p:blipFill>
        <p:spPr>
          <a:xfrm>
            <a:off x="3780263" y="1100560"/>
            <a:ext cx="3066587" cy="2609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324125-1FBF-4B10-9524-A34A341906E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137425" y="2405253"/>
            <a:ext cx="2642838" cy="1483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6A60AE9-98D0-47AA-9BCC-8DAE0AFF8D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549" t="31382" r="14299" b="30569"/>
          <a:stretch/>
        </p:blipFill>
        <p:spPr>
          <a:xfrm>
            <a:off x="390292" y="4094726"/>
            <a:ext cx="3066588" cy="26093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C31644-8306-4508-BF5A-E27B6C56F9A8}"/>
              </a:ext>
            </a:extLst>
          </p:cNvPr>
          <p:cNvCxnSpPr>
            <a:cxnSpLocks/>
            <a:stCxn id="10" idx="0"/>
          </p:cNvCxnSpPr>
          <p:nvPr/>
        </p:nvCxnSpPr>
        <p:spPr>
          <a:xfrm flipH="1" flipV="1">
            <a:off x="1037063" y="3039757"/>
            <a:ext cx="886523" cy="1054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AE0EFC81-71F1-45CB-8C5A-7EF5E5FC48A7}"/>
              </a:ext>
            </a:extLst>
          </p:cNvPr>
          <p:cNvSpPr/>
          <p:nvPr/>
        </p:nvSpPr>
        <p:spPr>
          <a:xfrm>
            <a:off x="4949115" y="3244334"/>
            <a:ext cx="2055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Found the wrong peak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E7FB36-F410-4430-9719-CC42FE718C65}"/>
              </a:ext>
            </a:extLst>
          </p:cNvPr>
          <p:cNvSpPr/>
          <p:nvPr/>
        </p:nvSpPr>
        <p:spPr>
          <a:xfrm>
            <a:off x="1663084" y="6204179"/>
            <a:ext cx="24459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Unsure where the peak is…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899AE1A-FA3E-4CBF-8A51-8D0B0F651C7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407" t="38699" r="15440" b="23252"/>
          <a:stretch/>
        </p:blipFill>
        <p:spPr>
          <a:xfrm>
            <a:off x="5026922" y="4020553"/>
            <a:ext cx="3066587" cy="26093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FC69AB2-10B4-4C28-941B-846F2997C5F1}"/>
              </a:ext>
            </a:extLst>
          </p:cNvPr>
          <p:cNvSpPr/>
          <p:nvPr/>
        </p:nvSpPr>
        <p:spPr>
          <a:xfrm>
            <a:off x="6077571" y="6204179"/>
            <a:ext cx="32336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estimate and validation planting dates are both reasonable</a:t>
            </a:r>
          </a:p>
        </p:txBody>
      </p:sp>
    </p:spTree>
    <p:extLst>
      <p:ext uri="{BB962C8B-B14F-4D97-AF65-F5344CB8AC3E}">
        <p14:creationId xmlns:p14="http://schemas.microsoft.com/office/powerpoint/2010/main" val="749101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20321F-9DC6-49C4-B81A-0DBC31A71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95" t="33005" r="31585" b="9757"/>
          <a:stretch/>
        </p:blipFill>
        <p:spPr>
          <a:xfrm>
            <a:off x="506557" y="1326811"/>
            <a:ext cx="4266165" cy="33404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DB455-5813-4273-8CCE-65D7B6BBDAFC}"/>
              </a:ext>
            </a:extLst>
          </p:cNvPr>
          <p:cNvSpPr/>
          <p:nvPr/>
        </p:nvSpPr>
        <p:spPr>
          <a:xfrm>
            <a:off x="0" y="0"/>
            <a:ext cx="1785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 validation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159CC3-630B-44C2-BB7A-13D1550D1E28}"/>
              </a:ext>
            </a:extLst>
          </p:cNvPr>
          <p:cNvSpPr/>
          <p:nvPr/>
        </p:nvSpPr>
        <p:spPr>
          <a:xfrm>
            <a:off x="743415" y="560972"/>
            <a:ext cx="154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Harvest1 error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CC4D40-CA58-4EE3-BB01-8C526BFF3E04}"/>
              </a:ext>
            </a:extLst>
          </p:cNvPr>
          <p:cNvSpPr/>
          <p:nvPr/>
        </p:nvSpPr>
        <p:spPr>
          <a:xfrm>
            <a:off x="9663551" y="6550223"/>
            <a:ext cx="25284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Planet Do Validation v2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82272-85A7-475F-A3DA-E42802329C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531" t="23090" r="16586" b="23902"/>
          <a:stretch/>
        </p:blipFill>
        <p:spPr>
          <a:xfrm>
            <a:off x="5464098" y="184666"/>
            <a:ext cx="3155796" cy="36352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2669F04-FA35-4704-ABE3-499C58736618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1516566" y="2002316"/>
            <a:ext cx="3947532" cy="10196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B201DF5-BEF4-40FA-8D87-C01E62304E41}"/>
              </a:ext>
            </a:extLst>
          </p:cNvPr>
          <p:cNvSpPr/>
          <p:nvPr/>
        </p:nvSpPr>
        <p:spPr>
          <a:xfrm>
            <a:off x="5386197" y="3951116"/>
            <a:ext cx="32336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estimate of harvest1 actually seems more reasonable than the validation, based on EVI 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2B5648-E2D7-4E99-A6DE-36F4D1B8F2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22" t="25366" r="17409" b="20325"/>
          <a:stretch/>
        </p:blipFill>
        <p:spPr>
          <a:xfrm>
            <a:off x="8872500" y="184666"/>
            <a:ext cx="3044283" cy="372450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9424EBC-DBB2-4C59-AAA0-AC74D1150BA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53268" y="2046920"/>
            <a:ext cx="6419232" cy="1763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AB7A090-9B0D-4570-B8E0-ADE287833121}"/>
              </a:ext>
            </a:extLst>
          </p:cNvPr>
          <p:cNvSpPr/>
          <p:nvPr/>
        </p:nvSpPr>
        <p:spPr>
          <a:xfrm>
            <a:off x="8777792" y="3983203"/>
            <a:ext cx="323369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Both the estimated and validation harvest1 seem reasonable based on the EVI timeseries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1FC3D-8EB1-4AEE-9884-CE2063C2FC5D}"/>
              </a:ext>
            </a:extLst>
          </p:cNvPr>
          <p:cNvSpPr/>
          <p:nvPr/>
        </p:nvSpPr>
        <p:spPr>
          <a:xfrm>
            <a:off x="1516566" y="5355929"/>
            <a:ext cx="98596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Takeaways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Ambiguities in the timeseries creates error (i.e. large gaps, noise, and weird trajectories that don’t look like crop)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Sometimes the estimate makes more sense than the validation data</a:t>
            </a:r>
          </a:p>
        </p:txBody>
      </p:sp>
    </p:spTree>
    <p:extLst>
      <p:ext uri="{BB962C8B-B14F-4D97-AF65-F5344CB8AC3E}">
        <p14:creationId xmlns:p14="http://schemas.microsoft.com/office/powerpoint/2010/main" val="2771728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8E300C-AC54-4A11-995F-F191D37AE3DE}"/>
              </a:ext>
            </a:extLst>
          </p:cNvPr>
          <p:cNvSpPr txBox="1"/>
          <p:nvPr/>
        </p:nvSpPr>
        <p:spPr>
          <a:xfrm>
            <a:off x="3890364" y="2624643"/>
            <a:ext cx="4411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Timing algorithm sensitivity check</a:t>
            </a:r>
          </a:p>
        </p:txBody>
      </p:sp>
    </p:spTree>
    <p:extLst>
      <p:ext uri="{BB962C8B-B14F-4D97-AF65-F5344CB8AC3E}">
        <p14:creationId xmlns:p14="http://schemas.microsoft.com/office/powerpoint/2010/main" val="1814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752969-45AB-48CC-8FD6-26CF28750508}"/>
              </a:ext>
            </a:extLst>
          </p:cNvPr>
          <p:cNvSpPr/>
          <p:nvPr/>
        </p:nvSpPr>
        <p:spPr>
          <a:xfrm>
            <a:off x="0" y="0"/>
            <a:ext cx="12099073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Code workflow for sensitivity analysis</a:t>
            </a:r>
          </a:p>
          <a:p>
            <a:endParaRPr lang="en-US" sz="1600" dirty="0"/>
          </a:p>
          <a:p>
            <a:pPr marL="342900" indent="-342900">
              <a:buAutoNum type="arabicPeriod"/>
            </a:pPr>
            <a:r>
              <a:rPr lang="en-US" sz="1600" dirty="0" err="1"/>
              <a:t>Timeseries_Sensitivity</a:t>
            </a:r>
            <a:r>
              <a:rPr lang="en-US" sz="1600" dirty="0"/>
              <a:t>/Sensitivity</a:t>
            </a:r>
          </a:p>
          <a:p>
            <a:pPr marL="800100" lvl="1" indent="-342900">
              <a:buAutoNum type="arabicPeriod"/>
            </a:pPr>
            <a:r>
              <a:rPr lang="en-US" sz="1600" dirty="0"/>
              <a:t>Input the timeseries analysis parameters, like peak cutoff date, moving window sizes for EVI smoothing and </a:t>
            </a:r>
            <a:r>
              <a:rPr lang="en-US" sz="1600" dirty="0" err="1"/>
              <a:t>dEVIdt</a:t>
            </a:r>
            <a:r>
              <a:rPr lang="en-US" sz="1600" dirty="0"/>
              <a:t> smoothing, and planting and harvest calibration equations</a:t>
            </a:r>
          </a:p>
          <a:p>
            <a:pPr marL="800100" lvl="1" indent="-342900">
              <a:buAutoNum type="arabicPeriod"/>
            </a:pPr>
            <a:r>
              <a:rPr lang="en-US" sz="1600" dirty="0"/>
              <a:t>Read in Planet validation data, MODIS data, </a:t>
            </a:r>
            <a:r>
              <a:rPr lang="en-US" sz="1600" dirty="0" err="1"/>
              <a:t>etc</a:t>
            </a:r>
            <a:endParaRPr lang="en-US" sz="1600" dirty="0"/>
          </a:p>
          <a:p>
            <a:pPr marL="800100" lvl="1" indent="-342900">
              <a:buAutoNum type="arabicPeriod"/>
            </a:pPr>
            <a:r>
              <a:rPr lang="en-US" sz="1600" dirty="0"/>
              <a:t>Calculations: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TS analysis like in TS_Analysis_v10 as a function (</a:t>
            </a:r>
            <a:r>
              <a:rPr lang="en-US" sz="1600" dirty="0" err="1"/>
              <a:t>ModisPhenology</a:t>
            </a:r>
            <a:r>
              <a:rPr lang="en-US" sz="1600" dirty="0"/>
              <a:t>/FullTimeseriesAnalysis.js)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Calculate plant and harvest dates (using existing function)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1600" dirty="0"/>
              <a:t>Calculate validation results from Planet data (like in Planet Do Validation), except calculate summaries of error rather than just showing a map of pixel scale error</a:t>
            </a:r>
          </a:p>
          <a:p>
            <a:pPr marL="342900" indent="-342900">
              <a:buAutoNum type="arabicPeriod"/>
            </a:pPr>
            <a:r>
              <a:rPr lang="en-US" sz="1600" dirty="0"/>
              <a:t>Function repo: </a:t>
            </a:r>
            <a:r>
              <a:rPr lang="en-US" sz="1600" dirty="0" err="1"/>
              <a:t>ModisPhenology</a:t>
            </a:r>
            <a:r>
              <a:rPr lang="en-US" sz="1600" dirty="0"/>
              <a:t>/FullTimeseriesAnalysis.js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For a harvest year, calculates phenology parameters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Function repo: </a:t>
            </a:r>
            <a:r>
              <a:rPr lang="en-US" sz="1600" dirty="0" err="1"/>
              <a:t>CropTimingFunctions</a:t>
            </a:r>
            <a:r>
              <a:rPr lang="en-US" sz="1600" dirty="0"/>
              <a:t>/CropTiming.js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Calculate the planting and harvest dates. New function: </a:t>
            </a:r>
            <a:r>
              <a:rPr lang="en-US" sz="1600" dirty="0" err="1"/>
              <a:t>estimatePlantHarvest_sensitivity</a:t>
            </a:r>
            <a:r>
              <a:rPr lang="en-US" sz="1600" dirty="0"/>
              <a:t> (to allow for different calibration equations from peak/quarter period to crop calendar)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Function repo: </a:t>
            </a:r>
            <a:r>
              <a:rPr lang="en-US" sz="1600" dirty="0" err="1"/>
              <a:t>PlanetValidationFunctions</a:t>
            </a:r>
            <a:r>
              <a:rPr lang="en-US" sz="1600" dirty="0"/>
              <a:t>/DoValidation.js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Given timing validation data and crop calendar estimate image, calculate average error and show the errors on a map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5F37C6-A97F-4573-A5EA-28B2905CDEE3}"/>
              </a:ext>
            </a:extLst>
          </p:cNvPr>
          <p:cNvSpPr/>
          <p:nvPr/>
        </p:nvSpPr>
        <p:spPr>
          <a:xfrm>
            <a:off x="92927" y="7646869"/>
            <a:ext cx="12099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Note: in comparing the original </a:t>
            </a:r>
            <a:r>
              <a:rPr lang="en-US" dirty="0" err="1"/>
              <a:t>doubleCropTiming_full</a:t>
            </a:r>
            <a:r>
              <a:rPr lang="en-US" dirty="0"/>
              <a:t> asset to the in-situ generated </a:t>
            </a:r>
            <a:r>
              <a:rPr lang="en-US" dirty="0" err="1"/>
              <a:t>timeseries_result_image</a:t>
            </a:r>
            <a:r>
              <a:rPr lang="en-US" dirty="0"/>
              <a:t> of file Sensitivity, there are small differences because the asset was exported as full pixels while the in situ image was masked with </a:t>
            </a:r>
            <a:r>
              <a:rPr lang="en-US" dirty="0" err="1"/>
              <a:t>mapbiomas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C1B7EE-434D-435E-8692-B0792D206757}"/>
              </a:ext>
            </a:extLst>
          </p:cNvPr>
          <p:cNvSpPr/>
          <p:nvPr/>
        </p:nvSpPr>
        <p:spPr>
          <a:xfrm>
            <a:off x="92926" y="4647426"/>
            <a:ext cx="12099073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Default parameter values: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peakCutoff</a:t>
            </a:r>
            <a:r>
              <a:rPr lang="en-US" sz="1600" dirty="0"/>
              <a:t> = ‘-04-01’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Window_EVI_1 =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Window_EVI_2 =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Window_dEVI</a:t>
            </a:r>
            <a:r>
              <a:rPr lang="en-US" sz="1600" dirty="0"/>
              <a:t> = 40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Planting_param</a:t>
            </a:r>
            <a:r>
              <a:rPr lang="en-US" sz="1600" dirty="0"/>
              <a:t> = 1.5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harvest_param</a:t>
            </a:r>
            <a:r>
              <a:rPr lang="en-US" sz="1600" dirty="0"/>
              <a:t> = 1</a:t>
            </a:r>
          </a:p>
        </p:txBody>
      </p:sp>
    </p:spTree>
    <p:extLst>
      <p:ext uri="{BB962C8B-B14F-4D97-AF65-F5344CB8AC3E}">
        <p14:creationId xmlns:p14="http://schemas.microsoft.com/office/powerpoint/2010/main" val="2604101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E251C07-168A-419D-8661-4EBA4CF10C00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9752401-06B8-4F29-842A-F33F7086E4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870103"/>
              </p:ext>
            </p:extLst>
          </p:nvPr>
        </p:nvGraphicFramePr>
        <p:xfrm>
          <a:off x="78056" y="338554"/>
          <a:ext cx="13406448" cy="11125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8768">
                  <a:extLst>
                    <a:ext uri="{9D8B030D-6E8A-4147-A177-3AD203B41FA5}">
                      <a16:colId xmlns:a16="http://schemas.microsoft.com/office/drawing/2014/main" val="2414773839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467528384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3858609527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2896714447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634814915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3989824536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957856030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3488823001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2256923902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1262877110"/>
                    </a:ext>
                  </a:extLst>
                </a:gridCol>
                <a:gridCol w="1218768">
                  <a:extLst>
                    <a:ext uri="{9D8B030D-6E8A-4147-A177-3AD203B41FA5}">
                      <a16:colId xmlns:a16="http://schemas.microsoft.com/office/drawing/2014/main" val="499121872"/>
                    </a:ext>
                  </a:extLst>
                </a:gridCol>
              </a:tblGrid>
              <a:tr h="852874"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Value (current version in bold)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Overall error,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Overall error,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poly5,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poly5,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poly11,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poly11,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poly12, planting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Error for poly12, harvest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label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80681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cutoff 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March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Cutoff_mar1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122417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March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978981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April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2615265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April 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3045821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April 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347849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Moving window size(s) for smoothing EVI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3877835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20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7759099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30 days, 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3014838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days, 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258785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days, 40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376672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Moving window size for smoothing </a:t>
                      </a:r>
                      <a:r>
                        <a:rPr lang="en-US" sz="1400" dirty="0" err="1"/>
                        <a:t>dEVI</a:t>
                      </a:r>
                      <a:r>
                        <a:rPr lang="en-US" sz="1400" dirty="0"/>
                        <a:t>/dt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393279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5827937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40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2971898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903020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60 days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7538039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Planting calibration equation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-1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Plant_1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6752630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- 1.25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Plant_1.25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90344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Peak - 1.5 </a:t>
                      </a:r>
                      <a:r>
                        <a:rPr lang="en-US" sz="1400" b="1" dirty="0" err="1"/>
                        <a:t>q.pd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917271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- 1.75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Plant_1.75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55107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- 2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Plant_2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3978193"/>
                  </a:ext>
                </a:extLst>
              </a:tr>
              <a:tr h="202759">
                <a:tc rowSpan="5"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Harvest calibration equation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+ 0.5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Harvest_0.5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5095809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+ 0.75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Harvest_0.75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8229188"/>
                  </a:ext>
                </a:extLst>
              </a:tr>
              <a:tr h="202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Peak + 1 </a:t>
                      </a:r>
                      <a:r>
                        <a:rPr lang="en-US" sz="1400" b="1" dirty="0" err="1"/>
                        <a:t>q.pd</a:t>
                      </a:r>
                      <a:endParaRPr 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6247772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+ 1.25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Harvest_1.25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0026564"/>
                  </a:ext>
                </a:extLst>
              </a:tr>
              <a:tr h="202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Peak + 1.5 </a:t>
                      </a:r>
                      <a:r>
                        <a:rPr lang="en-US" sz="1400" dirty="0" err="1"/>
                        <a:t>q.pd</a:t>
                      </a:r>
                      <a:endParaRPr 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Harvest_1.5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392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0E68739-C5E8-44AC-B9DE-0E0F564EE6EF}"/>
              </a:ext>
            </a:extLst>
          </p:cNvPr>
          <p:cNvSpPr/>
          <p:nvPr/>
        </p:nvSpPr>
        <p:spPr>
          <a:xfrm>
            <a:off x="13784409" y="4147159"/>
            <a:ext cx="41360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GEE file: </a:t>
            </a:r>
            <a:r>
              <a:rPr lang="en-US" dirty="0" err="1"/>
              <a:t>Timeseries_Sensitivity</a:t>
            </a:r>
            <a:r>
              <a:rPr lang="en-US" dirty="0"/>
              <a:t>/Sensitivity</a:t>
            </a:r>
          </a:p>
        </p:txBody>
      </p:sp>
    </p:spTree>
    <p:extLst>
      <p:ext uri="{BB962C8B-B14F-4D97-AF65-F5344CB8AC3E}">
        <p14:creationId xmlns:p14="http://schemas.microsoft.com/office/powerpoint/2010/main" val="3035045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8096F-44BA-416E-8643-FA5B8E59D49B}"/>
              </a:ext>
            </a:extLst>
          </p:cNvPr>
          <p:cNvSpPr/>
          <p:nvPr/>
        </p:nvSpPr>
        <p:spPr>
          <a:xfrm>
            <a:off x="914400" y="0"/>
            <a:ext cx="108454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Sensitivity analysis parameters (absolute value of range Error), everything else is set at default value. This is for first crop only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72319E-5940-419B-BA8E-EF30FEF0032D}"/>
              </a:ext>
            </a:extLst>
          </p:cNvPr>
          <p:cNvSpPr/>
          <p:nvPr/>
        </p:nvSpPr>
        <p:spPr>
          <a:xfrm>
            <a:off x="8921553" y="6550223"/>
            <a:ext cx="32704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GEE file: </a:t>
            </a:r>
            <a:r>
              <a:rPr lang="en-US" sz="1400" dirty="0" err="1"/>
              <a:t>Timeseries_Sensitivity</a:t>
            </a:r>
            <a:r>
              <a:rPr lang="en-US" sz="1400" dirty="0"/>
              <a:t>/Sensitivity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3769C2-392B-4DED-B9D4-48B3A21320B5}"/>
              </a:ext>
            </a:extLst>
          </p:cNvPr>
          <p:cNvSpPr/>
          <p:nvPr/>
        </p:nvSpPr>
        <p:spPr>
          <a:xfrm>
            <a:off x="5140496" y="382053"/>
            <a:ext cx="1901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Label: harvest_1.5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895980-43B9-4886-A868-E6E0A5A9DD65}"/>
              </a:ext>
            </a:extLst>
          </p:cNvPr>
          <p:cNvSpPr/>
          <p:nvPr/>
        </p:nvSpPr>
        <p:spPr>
          <a:xfrm>
            <a:off x="141715" y="2282230"/>
            <a:ext cx="9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190E0-1F3D-447B-B164-617AAEF11465}"/>
              </a:ext>
            </a:extLst>
          </p:cNvPr>
          <p:cNvSpPr/>
          <p:nvPr/>
        </p:nvSpPr>
        <p:spPr>
          <a:xfrm>
            <a:off x="111074" y="4410572"/>
            <a:ext cx="880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harvest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96B7B0-B7E2-4641-91FD-E52E834E7C79}"/>
              </a:ext>
            </a:extLst>
          </p:cNvPr>
          <p:cNvSpPr/>
          <p:nvPr/>
        </p:nvSpPr>
        <p:spPr>
          <a:xfrm>
            <a:off x="2588316" y="738841"/>
            <a:ext cx="702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poly5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3B0FA5-E1AF-4F70-A371-BA7F6C5E6CFA}"/>
              </a:ext>
            </a:extLst>
          </p:cNvPr>
          <p:cNvSpPr/>
          <p:nvPr/>
        </p:nvSpPr>
        <p:spPr>
          <a:xfrm>
            <a:off x="6183775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10C290-F0B8-4158-8DCD-853689FC8EDB}"/>
              </a:ext>
            </a:extLst>
          </p:cNvPr>
          <p:cNvSpPr/>
          <p:nvPr/>
        </p:nvSpPr>
        <p:spPr>
          <a:xfrm>
            <a:off x="9748196" y="738841"/>
            <a:ext cx="81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poly12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F2E0CC-A350-4F87-9CE7-92776AE4EC1D}"/>
              </a:ext>
            </a:extLst>
          </p:cNvPr>
          <p:cNvSpPr/>
          <p:nvPr/>
        </p:nvSpPr>
        <p:spPr>
          <a:xfrm>
            <a:off x="2104273" y="2282230"/>
            <a:ext cx="1670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Same as default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AF0ABE-C4C7-40BE-A85F-9A9280688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72" t="59241" r="74367" b="16962"/>
          <a:stretch/>
        </p:blipFill>
        <p:spPr>
          <a:xfrm>
            <a:off x="8489431" y="3848143"/>
            <a:ext cx="3439263" cy="2155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26C58C-194D-4943-B0F9-B297435F80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3" t="42530" r="56899" b="16119"/>
          <a:stretch/>
        </p:blipFill>
        <p:spPr>
          <a:xfrm>
            <a:off x="5660565" y="3463201"/>
            <a:ext cx="2349115" cy="29975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00499E-688C-4699-96A5-0BE448FD27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56" t="34768" r="51673" b="16273"/>
          <a:stretch/>
        </p:blipFill>
        <p:spPr>
          <a:xfrm>
            <a:off x="1346717" y="3558161"/>
            <a:ext cx="3504170" cy="280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3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8528</TotalTime>
  <Words>2297</Words>
  <Application>Microsoft Office PowerPoint</Application>
  <PresentationFormat>Widescreen</PresentationFormat>
  <Paragraphs>366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Planet validation data and sensitivity analysis of timeseries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MsMonkey</dc:creator>
  <cp:lastModifiedBy>MsMonkey</cp:lastModifiedBy>
  <cp:revision>237</cp:revision>
  <dcterms:created xsi:type="dcterms:W3CDTF">2019-03-21T22:04:56Z</dcterms:created>
  <dcterms:modified xsi:type="dcterms:W3CDTF">2019-05-11T01:11:10Z</dcterms:modified>
</cp:coreProperties>
</file>